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57" r:id="rId5"/>
    <p:sldId id="258" r:id="rId6"/>
    <p:sldId id="25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8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284663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77213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D24468-256F-46EE-8382-0328EAF98C79}"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703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215477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D24468-256F-46EE-8382-0328EAF98C79}"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891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1318819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3386183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115822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264826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48477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247511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422327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267159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32323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94989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E3D714-AF7F-464E-BE7C-60169FB050CE}" type="datetimeFigureOut">
              <a:rPr kumimoji="1" lang="ja-JP" altLang="en-US" smtClean="0"/>
              <a:t>2022/8/13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3212980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BE3D714-AF7F-464E-BE7C-60169FB050CE}" type="datetimeFigureOut">
              <a:rPr kumimoji="1" lang="ja-JP" altLang="en-US" smtClean="0"/>
              <a:t>2022/8/13</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D24468-256F-46EE-8382-0328EAF98C79}" type="slidenum">
              <a:rPr kumimoji="1" lang="ja-JP" altLang="en-US" smtClean="0"/>
              <a:t>‹#›</a:t>
            </a:fld>
            <a:endParaRPr kumimoji="1" lang="ja-JP" altLang="en-US"/>
          </a:p>
        </p:txBody>
      </p:sp>
    </p:spTree>
    <p:extLst>
      <p:ext uri="{BB962C8B-B14F-4D97-AF65-F5344CB8AC3E}">
        <p14:creationId xmlns:p14="http://schemas.microsoft.com/office/powerpoint/2010/main" val="14558276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97AC3-C0BE-0682-48CB-B3D203285595}"/>
              </a:ext>
            </a:extLst>
          </p:cNvPr>
          <p:cNvSpPr>
            <a:spLocks noGrp="1"/>
          </p:cNvSpPr>
          <p:nvPr>
            <p:ph type="ctrTitle"/>
          </p:nvPr>
        </p:nvSpPr>
        <p:spPr>
          <a:xfrm>
            <a:off x="4064391" y="2677779"/>
            <a:ext cx="6050279" cy="1281218"/>
          </a:xfrm>
        </p:spPr>
        <p:txBody>
          <a:bodyPr>
            <a:normAutofit/>
          </a:bodyPr>
          <a:lstStyle/>
          <a:p>
            <a:r>
              <a:rPr kumimoji="1" lang="ja-JP" altLang="en-US" sz="6600" dirty="0">
                <a:latin typeface="UD デジタル 教科書体 N-R" panose="02020400000000000000" pitchFamily="17" charset="-128"/>
                <a:ea typeface="UD デジタル 教科書体 N-R" panose="02020400000000000000" pitchFamily="17" charset="-128"/>
              </a:rPr>
              <a:t>自主制作物</a:t>
            </a:r>
          </a:p>
        </p:txBody>
      </p:sp>
      <p:sp>
        <p:nvSpPr>
          <p:cNvPr id="3" name="字幕 2">
            <a:extLst>
              <a:ext uri="{FF2B5EF4-FFF2-40B4-BE49-F238E27FC236}">
                <a16:creationId xmlns:a16="http://schemas.microsoft.com/office/drawing/2014/main" id="{A208C659-B779-CA29-3B2A-C1BFFC3F8DB0}"/>
              </a:ext>
            </a:extLst>
          </p:cNvPr>
          <p:cNvSpPr>
            <a:spLocks noGrp="1"/>
          </p:cNvSpPr>
          <p:nvPr>
            <p:ph type="subTitle" idx="1"/>
          </p:nvPr>
        </p:nvSpPr>
        <p:spPr>
          <a:xfrm>
            <a:off x="8243669" y="4180221"/>
            <a:ext cx="3260944" cy="2417527"/>
          </a:xfrm>
        </p:spPr>
        <p:txBody>
          <a:bodyPr>
            <a:normAutofit fontScale="55000" lnSpcReduction="20000"/>
          </a:bodyPr>
          <a:lstStyle/>
          <a:p>
            <a:pPr algn="l"/>
            <a:r>
              <a:rPr kumimoji="1" lang="ja-JP" altLang="en-US" sz="5000" dirty="0">
                <a:latin typeface="UD デジタル 教科書体 NK-R" panose="02020400000000000000" pitchFamily="18" charset="-128"/>
                <a:ea typeface="UD デジタル 教科書体 NK-R" panose="02020400000000000000" pitchFamily="18" charset="-128"/>
              </a:rPr>
              <a:t>東北大学</a:t>
            </a:r>
            <a:endParaRPr kumimoji="1" lang="en-US" altLang="ja-JP" sz="5000" dirty="0">
              <a:latin typeface="UD デジタル 教科書体 NK-R" panose="02020400000000000000" pitchFamily="18" charset="-128"/>
              <a:ea typeface="UD デジタル 教科書体 NK-R" panose="02020400000000000000" pitchFamily="18" charset="-128"/>
            </a:endParaRPr>
          </a:p>
          <a:p>
            <a:pPr algn="l"/>
            <a:r>
              <a:rPr lang="ja-JP" altLang="en-US" sz="5000" dirty="0">
                <a:latin typeface="UD デジタル 教科書体 NK-R" panose="02020400000000000000" pitchFamily="18" charset="-128"/>
                <a:ea typeface="UD デジタル 教科書体 NK-R" panose="02020400000000000000" pitchFamily="18" charset="-128"/>
              </a:rPr>
              <a:t>農学研究科</a:t>
            </a:r>
            <a:endParaRPr lang="en-US" altLang="ja-JP" sz="5000" dirty="0">
              <a:latin typeface="UD デジタル 教科書体 NK-R" panose="02020400000000000000" pitchFamily="18" charset="-128"/>
              <a:ea typeface="UD デジタル 教科書体 NK-R" panose="02020400000000000000" pitchFamily="18" charset="-128"/>
            </a:endParaRPr>
          </a:p>
          <a:p>
            <a:pPr algn="l"/>
            <a:r>
              <a:rPr kumimoji="1" lang="ja-JP" altLang="en-US" sz="5000" dirty="0">
                <a:latin typeface="UD デジタル 教科書体 NK-R" panose="02020400000000000000" pitchFamily="18" charset="-128"/>
                <a:ea typeface="UD デジタル 教科書体 NK-R" panose="02020400000000000000" pitchFamily="18" charset="-128"/>
              </a:rPr>
              <a:t>資源生物生産科学</a:t>
            </a:r>
            <a:endParaRPr kumimoji="1" lang="en-US" altLang="ja-JP" sz="5000" dirty="0">
              <a:latin typeface="UD デジタル 教科書体 NK-R" panose="02020400000000000000" pitchFamily="18" charset="-128"/>
              <a:ea typeface="UD デジタル 教科書体 NK-R" panose="02020400000000000000" pitchFamily="18" charset="-128"/>
            </a:endParaRPr>
          </a:p>
          <a:p>
            <a:pPr algn="l"/>
            <a:endParaRPr lang="en-US" altLang="ja-JP" sz="5000" dirty="0">
              <a:latin typeface="UD デジタル 教科書体 NK-R" panose="02020400000000000000" pitchFamily="18" charset="-128"/>
              <a:ea typeface="UD デジタル 教科書体 NK-R" panose="02020400000000000000" pitchFamily="18" charset="-128"/>
            </a:endParaRPr>
          </a:p>
          <a:p>
            <a:pPr algn="l"/>
            <a:r>
              <a:rPr kumimoji="1" lang="ja-JP" altLang="en-US" sz="5000" dirty="0">
                <a:latin typeface="UD デジタル 教科書体 NK-R" panose="02020400000000000000" pitchFamily="18" charset="-128"/>
                <a:ea typeface="UD デジタル 教科書体 NK-R" panose="02020400000000000000" pitchFamily="18" charset="-128"/>
              </a:rPr>
              <a:t>奥野 雄貴</a:t>
            </a:r>
          </a:p>
        </p:txBody>
      </p:sp>
    </p:spTree>
    <p:extLst>
      <p:ext uri="{BB962C8B-B14F-4D97-AF65-F5344CB8AC3E}">
        <p14:creationId xmlns:p14="http://schemas.microsoft.com/office/powerpoint/2010/main" val="312561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28F5A-F282-0B96-A582-1B53605D015A}"/>
              </a:ext>
            </a:extLst>
          </p:cNvPr>
          <p:cNvSpPr>
            <a:spLocks noGrp="1"/>
          </p:cNvSpPr>
          <p:nvPr>
            <p:ph type="title"/>
          </p:nvPr>
        </p:nvSpPr>
        <p:spPr>
          <a:xfrm>
            <a:off x="1640156" y="306333"/>
            <a:ext cx="8911687" cy="640445"/>
          </a:xfrm>
        </p:spPr>
        <p:txBody>
          <a:bodyPr/>
          <a:lstStyle/>
          <a:p>
            <a:r>
              <a:rPr kumimoji="1" lang="en-US" altLang="ja-JP" dirty="0">
                <a:latin typeface="UD デジタル 教科書体 N-R" panose="02020400000000000000" pitchFamily="17" charset="-128"/>
                <a:ea typeface="UD デジタル 教科書体 N-R" panose="02020400000000000000" pitchFamily="17" charset="-128"/>
              </a:rPr>
              <a:t>Boid</a:t>
            </a:r>
            <a:r>
              <a:rPr kumimoji="1" lang="ja-JP" altLang="en-US" dirty="0">
                <a:latin typeface="UD デジタル 教科書体 N-R" panose="02020400000000000000" pitchFamily="17" charset="-128"/>
                <a:ea typeface="UD デジタル 教科書体 N-R" panose="02020400000000000000" pitchFamily="17" charset="-128"/>
              </a:rPr>
              <a:t>モデル</a:t>
            </a:r>
          </a:p>
        </p:txBody>
      </p:sp>
      <p:sp>
        <p:nvSpPr>
          <p:cNvPr id="3" name="コンテンツ プレースホルダー 2">
            <a:extLst>
              <a:ext uri="{FF2B5EF4-FFF2-40B4-BE49-F238E27FC236}">
                <a16:creationId xmlns:a16="http://schemas.microsoft.com/office/drawing/2014/main" id="{8051A54B-711A-19AE-7720-E1CB6ADD6D15}"/>
              </a:ext>
            </a:extLst>
          </p:cNvPr>
          <p:cNvSpPr>
            <a:spLocks noGrp="1"/>
          </p:cNvSpPr>
          <p:nvPr>
            <p:ph idx="1"/>
          </p:nvPr>
        </p:nvSpPr>
        <p:spPr>
          <a:xfrm>
            <a:off x="1801421" y="1205133"/>
            <a:ext cx="8915400" cy="1566202"/>
          </a:xfrm>
        </p:spPr>
        <p:txBody>
          <a:bodyPr/>
          <a:lstStyle/>
          <a:p>
            <a:r>
              <a:rPr lang="en-US" altLang="ja-JP" dirty="0">
                <a:latin typeface="UD デジタル 教科書体 N-R" panose="02020400000000000000" pitchFamily="17" charset="-128"/>
                <a:ea typeface="UD デジタル 教科書体 N-R" panose="02020400000000000000" pitchFamily="17" charset="-128"/>
              </a:rPr>
              <a:t>boid</a:t>
            </a:r>
            <a:r>
              <a:rPr lang="ja-JP" altLang="en-US" dirty="0">
                <a:latin typeface="UD デジタル 教科書体 N-R" panose="02020400000000000000" pitchFamily="17" charset="-128"/>
                <a:ea typeface="UD デジタル 教科書体 N-R" panose="02020400000000000000" pitchFamily="17" charset="-128"/>
              </a:rPr>
              <a:t>とは「鳥」を表す</a:t>
            </a:r>
            <a:r>
              <a:rPr lang="en-US" altLang="ja-JP" dirty="0">
                <a:latin typeface="UD デジタル 教科書体 N-R" panose="02020400000000000000" pitchFamily="17" charset="-128"/>
                <a:ea typeface="UD デジタル 教科書体 N-R" panose="02020400000000000000" pitchFamily="17" charset="-128"/>
              </a:rPr>
              <a:t>bird</a:t>
            </a:r>
            <a:r>
              <a:rPr lang="ja-JP" altLang="en-US" dirty="0">
                <a:latin typeface="UD デジタル 教科書体 N-R" panose="02020400000000000000" pitchFamily="17" charset="-128"/>
                <a:ea typeface="UD デジタル 教科書体 N-R" panose="02020400000000000000" pitchFamily="17" charset="-128"/>
              </a:rPr>
              <a:t>と「～モドキ」を表す「</a:t>
            </a:r>
            <a:r>
              <a:rPr lang="en-US" altLang="ja-JP" dirty="0">
                <a:latin typeface="UD デジタル 教科書体 N-R" panose="02020400000000000000" pitchFamily="17" charset="-128"/>
                <a:ea typeface="UD デジタル 教科書体 N-R" panose="02020400000000000000" pitchFamily="17" charset="-128"/>
              </a:rPr>
              <a:t>-oid</a:t>
            </a:r>
            <a:r>
              <a:rPr lang="ja-JP" altLang="en-US" dirty="0">
                <a:latin typeface="UD デジタル 教科書体 N-R" panose="02020400000000000000" pitchFamily="17" charset="-128"/>
                <a:ea typeface="UD デジタル 教科書体 N-R" panose="02020400000000000000" pitchFamily="17" charset="-128"/>
              </a:rPr>
              <a:t>」を組み合わせて靴られた造語で、</a:t>
            </a:r>
            <a:r>
              <a:rPr lang="en-US" altLang="ja-JP" dirty="0">
                <a:latin typeface="UD デジタル 教科書体 N-R" panose="02020400000000000000" pitchFamily="17" charset="-128"/>
                <a:ea typeface="UD デジタル 教科書体 N-R" panose="02020400000000000000" pitchFamily="17" charset="-128"/>
              </a:rPr>
              <a:t>Boid</a:t>
            </a:r>
            <a:r>
              <a:rPr lang="ja-JP" altLang="en-US" dirty="0">
                <a:latin typeface="UD デジタル 教科書体 N-R" panose="02020400000000000000" pitchFamily="17" charset="-128"/>
                <a:ea typeface="UD デジタル 教科書体 N-R" panose="02020400000000000000" pitchFamily="17" charset="-128"/>
              </a:rPr>
              <a:t>モデルとはコンピュータ上で鳥の様な仮想生物が群れを自然に形成するモデルです。</a:t>
            </a:r>
            <a:endParaRPr lang="en-US" altLang="ja-JP" dirty="0">
              <a:latin typeface="UD デジタル 教科書体 N-R" panose="02020400000000000000" pitchFamily="17" charset="-128"/>
              <a:ea typeface="UD デジタル 教科書体 N-R" panose="02020400000000000000" pitchFamily="17" charset="-128"/>
            </a:endParaRPr>
          </a:p>
          <a:p>
            <a:pPr marL="0" indent="0">
              <a:buNone/>
            </a:pPr>
            <a:r>
              <a:rPr lang="ja-JP" altLang="en-US" dirty="0">
                <a:latin typeface="UD デジタル 教科書体 N-R" panose="02020400000000000000" pitchFamily="17" charset="-128"/>
                <a:ea typeface="UD デジタル 教科書体 N-R" panose="02020400000000000000" pitchFamily="17" charset="-128"/>
              </a:rPr>
              <a:t>　 </a:t>
            </a:r>
            <a:r>
              <a:rPr lang="en-US" altLang="ja-JP" dirty="0">
                <a:latin typeface="UD デジタル 教科書体 N-R" panose="02020400000000000000" pitchFamily="17" charset="-128"/>
                <a:ea typeface="UD デジタル 教科書体 N-R" panose="02020400000000000000" pitchFamily="17" charset="-128"/>
              </a:rPr>
              <a:t>boid</a:t>
            </a:r>
            <a:r>
              <a:rPr lang="ja-JP" altLang="en-US" dirty="0">
                <a:latin typeface="UD デジタル 教科書体 N-R" panose="02020400000000000000" pitchFamily="17" charset="-128"/>
                <a:ea typeface="UD デジタル 教科書体 N-R" panose="02020400000000000000" pitchFamily="17" charset="-128"/>
              </a:rPr>
              <a:t>モデルは次の</a:t>
            </a:r>
            <a:r>
              <a:rPr lang="en-US" altLang="ja-JP" dirty="0">
                <a:latin typeface="UD デジタル 教科書体 N-R" panose="02020400000000000000" pitchFamily="17" charset="-128"/>
                <a:ea typeface="UD デジタル 教科書体 N-R" panose="02020400000000000000" pitchFamily="17" charset="-128"/>
              </a:rPr>
              <a:t>3</a:t>
            </a:r>
            <a:r>
              <a:rPr lang="ja-JP" altLang="en-US" dirty="0">
                <a:latin typeface="UD デジタル 教科書体 N-R" panose="02020400000000000000" pitchFamily="17" charset="-128"/>
                <a:ea typeface="UD デジタル 教科書体 N-R" panose="02020400000000000000" pitchFamily="17" charset="-128"/>
              </a:rPr>
              <a:t>つの単純なルールによって定義されます。</a:t>
            </a:r>
            <a:endParaRPr lang="en-US" altLang="ja-JP" dirty="0">
              <a:latin typeface="UD デジタル 教科書体 N-R" panose="02020400000000000000" pitchFamily="17" charset="-128"/>
              <a:ea typeface="UD デジタル 教科書体 N-R" panose="02020400000000000000" pitchFamily="17" charset="-128"/>
            </a:endParaRPr>
          </a:p>
          <a:p>
            <a:pPr marL="0" indent="0">
              <a:buNone/>
            </a:pPr>
            <a:endParaRPr kumimoji="1" lang="en-US" altLang="ja-JP" dirty="0">
              <a:latin typeface="UD デジタル 教科書体 N-R" panose="02020400000000000000" pitchFamily="17" charset="-128"/>
              <a:ea typeface="UD デジタル 教科書体 N-R" panose="02020400000000000000" pitchFamily="17" charset="-128"/>
            </a:endParaRPr>
          </a:p>
        </p:txBody>
      </p:sp>
      <p:pic>
        <p:nvPicPr>
          <p:cNvPr id="5" name="図 4">
            <a:extLst>
              <a:ext uri="{FF2B5EF4-FFF2-40B4-BE49-F238E27FC236}">
                <a16:creationId xmlns:a16="http://schemas.microsoft.com/office/drawing/2014/main" id="{0C225004-DA08-090B-45E3-07DD8C80C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70" y="3770586"/>
            <a:ext cx="2813170" cy="2813170"/>
          </a:xfrm>
          <a:prstGeom prst="rect">
            <a:avLst/>
          </a:prstGeom>
        </p:spPr>
      </p:pic>
      <p:pic>
        <p:nvPicPr>
          <p:cNvPr id="7" name="図 6">
            <a:extLst>
              <a:ext uri="{FF2B5EF4-FFF2-40B4-BE49-F238E27FC236}">
                <a16:creationId xmlns:a16="http://schemas.microsoft.com/office/drawing/2014/main" id="{DE9BDEA6-5DEC-B33F-7962-54C7F52A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494" y="3852579"/>
            <a:ext cx="2556325" cy="2556325"/>
          </a:xfrm>
          <a:prstGeom prst="rect">
            <a:avLst/>
          </a:prstGeom>
        </p:spPr>
      </p:pic>
      <p:pic>
        <p:nvPicPr>
          <p:cNvPr id="9" name="図 8">
            <a:extLst>
              <a:ext uri="{FF2B5EF4-FFF2-40B4-BE49-F238E27FC236}">
                <a16:creationId xmlns:a16="http://schemas.microsoft.com/office/drawing/2014/main" id="{009629A0-0508-E4ED-4344-B91A25CD4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528" y="3852580"/>
            <a:ext cx="2491153" cy="2426478"/>
          </a:xfrm>
          <a:prstGeom prst="rect">
            <a:avLst/>
          </a:prstGeom>
        </p:spPr>
      </p:pic>
      <p:sp>
        <p:nvSpPr>
          <p:cNvPr id="10" name="テキスト ボックス 9">
            <a:extLst>
              <a:ext uri="{FF2B5EF4-FFF2-40B4-BE49-F238E27FC236}">
                <a16:creationId xmlns:a16="http://schemas.microsoft.com/office/drawing/2014/main" id="{7C551386-0FEA-65D8-2FA5-B133D974CA84}"/>
              </a:ext>
            </a:extLst>
          </p:cNvPr>
          <p:cNvSpPr txBox="1"/>
          <p:nvPr/>
        </p:nvSpPr>
        <p:spPr>
          <a:xfrm>
            <a:off x="1640156" y="3124255"/>
            <a:ext cx="2686173" cy="646331"/>
          </a:xfrm>
          <a:prstGeom prst="rect">
            <a:avLst/>
          </a:prstGeom>
          <a:noFill/>
        </p:spPr>
        <p:txBody>
          <a:bodyPr wrap="square" rtlCol="0">
            <a:spAutoFit/>
          </a:bodyPr>
          <a:lstStyle/>
          <a:p>
            <a:r>
              <a:rPr kumimoji="1" lang="ja-JP" altLang="en-US" dirty="0">
                <a:latin typeface="UD デジタル 教科書体 N-R" panose="02020400000000000000" pitchFamily="17" charset="-128"/>
                <a:ea typeface="UD デジタル 教科書体 N-R" panose="02020400000000000000" pitchFamily="17" charset="-128"/>
              </a:rPr>
              <a:t>① 周囲の個体との衝突を回避する</a:t>
            </a:r>
          </a:p>
        </p:txBody>
      </p:sp>
      <p:sp>
        <p:nvSpPr>
          <p:cNvPr id="11" name="テキスト ボックス 10">
            <a:extLst>
              <a:ext uri="{FF2B5EF4-FFF2-40B4-BE49-F238E27FC236}">
                <a16:creationId xmlns:a16="http://schemas.microsoft.com/office/drawing/2014/main" id="{1028A32C-46FB-1287-87C9-8B2A02C6A4E2}"/>
              </a:ext>
            </a:extLst>
          </p:cNvPr>
          <p:cNvSpPr txBox="1"/>
          <p:nvPr/>
        </p:nvSpPr>
        <p:spPr>
          <a:xfrm>
            <a:off x="5078494" y="3124255"/>
            <a:ext cx="2787179" cy="646331"/>
          </a:xfrm>
          <a:prstGeom prst="rect">
            <a:avLst/>
          </a:prstGeom>
          <a:noFill/>
        </p:spPr>
        <p:txBody>
          <a:bodyPr wrap="square" rtlCol="0">
            <a:spAutoFit/>
          </a:bodyPr>
          <a:lstStyle/>
          <a:p>
            <a:r>
              <a:rPr kumimoji="1" lang="ja-JP" altLang="en-US" dirty="0">
                <a:latin typeface="UD デジタル 教科書体 N-R" panose="02020400000000000000" pitchFamily="17" charset="-128"/>
                <a:ea typeface="UD デジタル 教科書体 N-R" panose="02020400000000000000" pitchFamily="17" charset="-128"/>
              </a:rPr>
              <a:t>② 周囲の個体と速度と方向を合わせて移動する</a:t>
            </a:r>
          </a:p>
        </p:txBody>
      </p:sp>
      <p:sp>
        <p:nvSpPr>
          <p:cNvPr id="12" name="テキスト ボックス 11">
            <a:extLst>
              <a:ext uri="{FF2B5EF4-FFF2-40B4-BE49-F238E27FC236}">
                <a16:creationId xmlns:a16="http://schemas.microsoft.com/office/drawing/2014/main" id="{FD002E75-6219-508C-9338-6A1FD8206278}"/>
              </a:ext>
            </a:extLst>
          </p:cNvPr>
          <p:cNvSpPr txBox="1"/>
          <p:nvPr/>
        </p:nvSpPr>
        <p:spPr>
          <a:xfrm>
            <a:off x="8750267" y="3262754"/>
            <a:ext cx="3002076" cy="369332"/>
          </a:xfrm>
          <a:prstGeom prst="rect">
            <a:avLst/>
          </a:prstGeom>
          <a:noFill/>
        </p:spPr>
        <p:txBody>
          <a:bodyPr wrap="square" rtlCol="0">
            <a:spAutoFit/>
          </a:bodyPr>
          <a:lstStyle/>
          <a:p>
            <a:r>
              <a:rPr kumimoji="1" lang="ja-JP" altLang="en-US" dirty="0">
                <a:latin typeface="UD デジタル 教科書体 N-R" panose="02020400000000000000" pitchFamily="17" charset="-128"/>
                <a:ea typeface="UD デジタル 教科書体 N-R" panose="02020400000000000000" pitchFamily="17" charset="-128"/>
              </a:rPr>
              <a:t>③ 群れの中心に移動する</a:t>
            </a:r>
          </a:p>
        </p:txBody>
      </p:sp>
    </p:spTree>
    <p:extLst>
      <p:ext uri="{BB962C8B-B14F-4D97-AF65-F5344CB8AC3E}">
        <p14:creationId xmlns:p14="http://schemas.microsoft.com/office/powerpoint/2010/main" val="279865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28F5A-F282-0B96-A582-1B53605D015A}"/>
              </a:ext>
            </a:extLst>
          </p:cNvPr>
          <p:cNvSpPr>
            <a:spLocks noGrp="1"/>
          </p:cNvSpPr>
          <p:nvPr>
            <p:ph type="title"/>
          </p:nvPr>
        </p:nvSpPr>
        <p:spPr>
          <a:xfrm>
            <a:off x="1640156" y="306333"/>
            <a:ext cx="8911687" cy="640445"/>
          </a:xfrm>
        </p:spPr>
        <p:txBody>
          <a:bodyPr/>
          <a:lstStyle/>
          <a:p>
            <a:r>
              <a:rPr kumimoji="1" lang="en-US" altLang="ja-JP" dirty="0">
                <a:latin typeface="UD デジタル 教科書体 N-R" panose="02020400000000000000" pitchFamily="17" charset="-128"/>
                <a:ea typeface="UD デジタル 教科書体 N-R" panose="02020400000000000000" pitchFamily="17" charset="-128"/>
              </a:rPr>
              <a:t>Boid</a:t>
            </a:r>
            <a:r>
              <a:rPr kumimoji="1" lang="ja-JP" altLang="en-US" dirty="0">
                <a:latin typeface="UD デジタル 教科書体 N-R" panose="02020400000000000000" pitchFamily="17" charset="-128"/>
                <a:ea typeface="UD デジタル 教科書体 N-R" panose="02020400000000000000" pitchFamily="17" charset="-128"/>
              </a:rPr>
              <a:t>モデル</a:t>
            </a:r>
          </a:p>
        </p:txBody>
      </p:sp>
      <p:sp>
        <p:nvSpPr>
          <p:cNvPr id="3" name="コンテンツ プレースホルダー 2">
            <a:extLst>
              <a:ext uri="{FF2B5EF4-FFF2-40B4-BE49-F238E27FC236}">
                <a16:creationId xmlns:a16="http://schemas.microsoft.com/office/drawing/2014/main" id="{8051A54B-711A-19AE-7720-E1CB6ADD6D15}"/>
              </a:ext>
            </a:extLst>
          </p:cNvPr>
          <p:cNvSpPr>
            <a:spLocks noGrp="1"/>
          </p:cNvSpPr>
          <p:nvPr>
            <p:ph idx="1"/>
          </p:nvPr>
        </p:nvSpPr>
        <p:spPr>
          <a:xfrm>
            <a:off x="2180492" y="1716258"/>
            <a:ext cx="9509759" cy="4638461"/>
          </a:xfrm>
        </p:spPr>
        <p:txBody>
          <a:bodyPr>
            <a:normAutofit/>
          </a:bodyPr>
          <a:lstStyle/>
          <a:p>
            <a:pPr marL="0" indent="0">
              <a:buNone/>
            </a:pPr>
            <a:r>
              <a:rPr lang="ja-JP" altLang="en-US" sz="2400" dirty="0">
                <a:latin typeface="UD デジタル 教科書体 N-R" panose="02020400000000000000" pitchFamily="17" charset="-128"/>
                <a:ea typeface="UD デジタル 教科書体 N-R" panose="02020400000000000000" pitchFamily="17" charset="-128"/>
              </a:rPr>
              <a:t>位置：</a:t>
            </a:r>
            <a:r>
              <a:rPr lang="en-US" altLang="ja-JP" sz="2400" i="1" dirty="0">
                <a:latin typeface="UD デジタル 教科書体 N-R" panose="02020400000000000000" pitchFamily="17" charset="-128"/>
                <a:ea typeface="UD デジタル 教科書体 N-R" panose="02020400000000000000" pitchFamily="17" charset="-128"/>
              </a:rPr>
              <a:t>P</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dirty="0">
                <a:latin typeface="UD デジタル 教科書体 N-R" panose="02020400000000000000" pitchFamily="17" charset="-128"/>
                <a:ea typeface="UD デジタル 教科書体 N-R" panose="02020400000000000000" pitchFamily="17" charset="-128"/>
              </a:rPr>
              <a:t>(t)</a:t>
            </a:r>
          </a:p>
          <a:p>
            <a:pPr marL="0" indent="0">
              <a:buNone/>
            </a:pPr>
            <a:r>
              <a:rPr lang="ja-JP" altLang="en-US" sz="2400" dirty="0">
                <a:latin typeface="UD デジタル 教科書体 N-R" panose="02020400000000000000" pitchFamily="17" charset="-128"/>
                <a:ea typeface="UD デジタル 教科書体 N-R" panose="02020400000000000000" pitchFamily="17" charset="-128"/>
              </a:rPr>
              <a:t>衝突回避運動の加速度：</a:t>
            </a:r>
            <a:r>
              <a:rPr lang="en-US" altLang="ja-JP" sz="2400" i="1" dirty="0">
                <a:latin typeface="UD デジタル 教科書体 N-R" panose="02020400000000000000" pitchFamily="17" charset="-128"/>
                <a:ea typeface="UD デジタル 教科書体 N-R" panose="02020400000000000000" pitchFamily="17" charset="-128"/>
              </a:rPr>
              <a:t>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av</a:t>
            </a:r>
            <a:r>
              <a:rPr lang="en-US" altLang="ja-JP" sz="2400" dirty="0">
                <a:latin typeface="UD デジタル 教科書体 N-R" panose="02020400000000000000" pitchFamily="17" charset="-128"/>
                <a:ea typeface="UD デジタル 教科書体 N-R" panose="02020400000000000000" pitchFamily="17" charset="-128"/>
              </a:rPr>
              <a:t>(t)</a:t>
            </a:r>
          </a:p>
          <a:p>
            <a:pPr marL="0" indent="0">
              <a:buNone/>
            </a:pPr>
            <a:r>
              <a:rPr lang="ja-JP" altLang="en-US" sz="2400" dirty="0">
                <a:latin typeface="UD デジタル 教科書体 N-R" panose="02020400000000000000" pitchFamily="17" charset="-128"/>
                <a:ea typeface="UD デジタル 教科書体 N-R" panose="02020400000000000000" pitchFamily="17" charset="-128"/>
              </a:rPr>
              <a:t>速度アラインメントの加速度：</a:t>
            </a:r>
            <a:r>
              <a:rPr lang="en-US" altLang="ja-JP" sz="2400" i="1" dirty="0">
                <a:latin typeface="UD デジタル 教科書体 N-R" panose="02020400000000000000" pitchFamily="17" charset="-128"/>
                <a:ea typeface="UD デジタル 教科書体 N-R" panose="02020400000000000000" pitchFamily="17" charset="-128"/>
              </a:rPr>
              <a:t>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al</a:t>
            </a:r>
            <a:r>
              <a:rPr lang="en-US" altLang="ja-JP" sz="2400" dirty="0">
                <a:latin typeface="UD デジタル 教科書体 N-R" panose="02020400000000000000" pitchFamily="17" charset="-128"/>
                <a:ea typeface="UD デジタル 教科書体 N-R" panose="02020400000000000000" pitchFamily="17" charset="-128"/>
              </a:rPr>
              <a:t>(t)</a:t>
            </a:r>
          </a:p>
          <a:p>
            <a:pPr marL="0" indent="0">
              <a:buNone/>
            </a:pPr>
            <a:r>
              <a:rPr lang="ja-JP" altLang="en-US" sz="2400" dirty="0">
                <a:latin typeface="UD デジタル 教科書体 N-R" panose="02020400000000000000" pitchFamily="17" charset="-128"/>
                <a:ea typeface="UD デジタル 教科書体 N-R" panose="02020400000000000000" pitchFamily="17" charset="-128"/>
              </a:rPr>
              <a:t>群れの中心への移動の加速度：</a:t>
            </a:r>
            <a:r>
              <a:rPr lang="en-US" altLang="ja-JP" sz="2400" i="1" dirty="0">
                <a:latin typeface="UD デジタル 教科書体 N-R" panose="02020400000000000000" pitchFamily="17" charset="-128"/>
                <a:ea typeface="UD デジタル 教科書体 N-R" panose="02020400000000000000" pitchFamily="17" charset="-128"/>
              </a:rPr>
              <a:t>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co</a:t>
            </a:r>
            <a:r>
              <a:rPr lang="en-US" altLang="ja-JP" sz="2400" dirty="0">
                <a:latin typeface="UD デジタル 教科書体 N-R" panose="02020400000000000000" pitchFamily="17" charset="-128"/>
                <a:ea typeface="UD デジタル 教科書体 N-R" panose="02020400000000000000" pitchFamily="17" charset="-128"/>
              </a:rPr>
              <a:t>(t)</a:t>
            </a:r>
          </a:p>
          <a:p>
            <a:pPr marL="0" indent="0">
              <a:buNone/>
            </a:pPr>
            <a:endParaRPr lang="en-US" altLang="ja-JP" sz="2400" i="1" dirty="0">
              <a:latin typeface="UD デジタル 教科書体 N-R" panose="02020400000000000000" pitchFamily="17" charset="-128"/>
              <a:ea typeface="UD デジタル 教科書体 N-R" panose="02020400000000000000" pitchFamily="17" charset="-128"/>
            </a:endParaRPr>
          </a:p>
          <a:p>
            <a:pPr marL="0" indent="0">
              <a:buNone/>
            </a:pPr>
            <a:r>
              <a:rPr lang="en-US" altLang="ja-JP" sz="2400" i="1" dirty="0">
                <a:latin typeface="UD デジタル 教科書体 N-R" panose="02020400000000000000" pitchFamily="17" charset="-128"/>
                <a:ea typeface="UD デジタル 教科書体 N-R" panose="02020400000000000000" pitchFamily="17" charset="-128"/>
              </a:rPr>
              <a:t>P</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dirty="0">
                <a:latin typeface="UD デジタル 教科書体 N-R" panose="02020400000000000000" pitchFamily="17" charset="-128"/>
                <a:ea typeface="UD デジタル 教科書体 N-R" panose="02020400000000000000" pitchFamily="17" charset="-128"/>
              </a:rPr>
              <a:t>(t + Δt) = </a:t>
            </a:r>
            <a:r>
              <a:rPr lang="en-US" altLang="ja-JP" sz="2400" i="1" dirty="0">
                <a:latin typeface="UD デジタル 教科書体 N-R" panose="02020400000000000000" pitchFamily="17" charset="-128"/>
                <a:ea typeface="UD デジタル 教科書体 N-R" panose="02020400000000000000" pitchFamily="17" charset="-128"/>
              </a:rPr>
              <a:t>P</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dirty="0">
                <a:latin typeface="UD デジタル 教科書体 N-R" panose="02020400000000000000" pitchFamily="17" charset="-128"/>
                <a:ea typeface="UD デジタル 教科書体 N-R" panose="02020400000000000000" pitchFamily="17" charset="-128"/>
              </a:rPr>
              <a:t>(t)</a:t>
            </a:r>
            <a:r>
              <a:rPr lang="en-US" altLang="ja-JP" sz="2400" i="1" dirty="0">
                <a:latin typeface="UD デジタル 教科書体 N-R" panose="02020400000000000000" pitchFamily="17" charset="-128"/>
                <a:ea typeface="UD デジタル 教科書体 N-R" panose="02020400000000000000" pitchFamily="17" charset="-128"/>
              </a:rPr>
              <a:t> + (a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av</a:t>
            </a:r>
            <a:r>
              <a:rPr lang="en-US" altLang="ja-JP" sz="2400" dirty="0">
                <a:latin typeface="UD デジタル 教科書体 N-R" panose="02020400000000000000" pitchFamily="17" charset="-128"/>
                <a:ea typeface="UD デジタル 教科書体 N-R" panose="02020400000000000000" pitchFamily="17" charset="-128"/>
              </a:rPr>
              <a:t>(t)</a:t>
            </a:r>
            <a:r>
              <a:rPr lang="en-US" altLang="ja-JP" sz="2400" i="1" dirty="0">
                <a:latin typeface="UD デジタル 教科書体 N-R" panose="02020400000000000000" pitchFamily="17" charset="-128"/>
                <a:ea typeface="UD デジタル 教科書体 N-R" panose="02020400000000000000" pitchFamily="17" charset="-128"/>
              </a:rPr>
              <a:t> + 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al</a:t>
            </a:r>
            <a:r>
              <a:rPr lang="en-US" altLang="ja-JP" sz="2400" dirty="0">
                <a:latin typeface="UD デジタル 教科書体 N-R" panose="02020400000000000000" pitchFamily="17" charset="-128"/>
                <a:ea typeface="UD デジタル 教科書体 N-R" panose="02020400000000000000" pitchFamily="17" charset="-128"/>
              </a:rPr>
              <a:t>(t)</a:t>
            </a:r>
            <a:r>
              <a:rPr lang="en-US" altLang="ja-JP" sz="2400" i="1" dirty="0">
                <a:latin typeface="UD デジタル 教科書体 N-R" panose="02020400000000000000" pitchFamily="17" charset="-128"/>
                <a:ea typeface="UD デジタル 教科書体 N-R" panose="02020400000000000000" pitchFamily="17" charset="-128"/>
              </a:rPr>
              <a:t> </a:t>
            </a:r>
            <a:r>
              <a:rPr lang="en-US" altLang="ja-JP" sz="2400" dirty="0">
                <a:latin typeface="UD デジタル 教科書体 N-R" panose="02020400000000000000" pitchFamily="17" charset="-128"/>
                <a:ea typeface="UD デジタル 教科書体 N-R" panose="02020400000000000000" pitchFamily="17" charset="-128"/>
              </a:rPr>
              <a:t>+</a:t>
            </a:r>
            <a:r>
              <a:rPr lang="en-US" altLang="ja-JP" sz="2400" i="1" dirty="0">
                <a:latin typeface="UD デジタル 教科書体 N-R" panose="02020400000000000000" pitchFamily="17" charset="-128"/>
                <a:ea typeface="UD デジタル 教科書体 N-R" panose="02020400000000000000" pitchFamily="17" charset="-128"/>
              </a:rPr>
              <a:t> a</a:t>
            </a:r>
            <a:r>
              <a:rPr lang="en-US" altLang="ja-JP" sz="2400" i="1" baseline="-25000" dirty="0">
                <a:latin typeface="UD デジタル 教科書体 N-R" panose="02020400000000000000" pitchFamily="17" charset="-128"/>
                <a:ea typeface="UD デジタル 教科書体 N-R" panose="02020400000000000000" pitchFamily="17" charset="-128"/>
              </a:rPr>
              <a:t>i</a:t>
            </a:r>
            <a:r>
              <a:rPr lang="en-US" altLang="ja-JP" sz="2400" i="1" baseline="30000" dirty="0">
                <a:latin typeface="UD デジタル 教科書体 N-R" panose="02020400000000000000" pitchFamily="17" charset="-128"/>
                <a:ea typeface="UD デジタル 教科書体 N-R" panose="02020400000000000000" pitchFamily="17" charset="-128"/>
              </a:rPr>
              <a:t>co</a:t>
            </a:r>
            <a:r>
              <a:rPr lang="en-US" altLang="ja-JP" sz="2400" dirty="0">
                <a:latin typeface="UD デジタル 教科書体 N-R" panose="02020400000000000000" pitchFamily="17" charset="-128"/>
                <a:ea typeface="UD デジタル 教科書体 N-R" panose="02020400000000000000" pitchFamily="17" charset="-128"/>
              </a:rPr>
              <a:t>(t)</a:t>
            </a:r>
            <a:r>
              <a:rPr lang="en-US" altLang="ja-JP" sz="2400" i="1" dirty="0">
                <a:latin typeface="UD デジタル 教科書体 N-R" panose="02020400000000000000" pitchFamily="17" charset="-128"/>
                <a:ea typeface="UD デジタル 教科書体 N-R" panose="02020400000000000000" pitchFamily="17" charset="-128"/>
              </a:rPr>
              <a:t>)</a:t>
            </a:r>
            <a:r>
              <a:rPr lang="en-US" altLang="ja-JP" sz="2400" dirty="0">
                <a:latin typeface="UD デジタル 教科書体 N-R" panose="02020400000000000000" pitchFamily="17" charset="-128"/>
                <a:ea typeface="UD デジタル 教科書体 N-R" panose="02020400000000000000" pitchFamily="17" charset="-128"/>
              </a:rPr>
              <a:t>Δt</a:t>
            </a:r>
          </a:p>
          <a:p>
            <a:pPr marL="0" indent="0">
              <a:buNone/>
            </a:pPr>
            <a:endParaRPr lang="en-US" altLang="ja-JP" sz="2400" dirty="0">
              <a:latin typeface="UD デジタル 教科書体 N-R" panose="02020400000000000000" pitchFamily="17" charset="-128"/>
              <a:ea typeface="UD デジタル 教科書体 N-R" panose="02020400000000000000" pitchFamily="17" charset="-128"/>
            </a:endParaRPr>
          </a:p>
          <a:p>
            <a:pPr marL="0" indent="0">
              <a:buNone/>
            </a:pPr>
            <a:endParaRPr lang="en-US" altLang="ja-JP" sz="2400" i="1"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10534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ids1">
            <a:hlinkClick r:id="" action="ppaction://media"/>
            <a:extLst>
              <a:ext uri="{FF2B5EF4-FFF2-40B4-BE49-F238E27FC236}">
                <a16:creationId xmlns:a16="http://schemas.microsoft.com/office/drawing/2014/main" id="{5880CF54-D079-583F-F0F5-9A5B543A5E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8192" y="168812"/>
            <a:ext cx="8178019" cy="6133514"/>
          </a:xfrm>
        </p:spPr>
      </p:pic>
      <p:sp>
        <p:nvSpPr>
          <p:cNvPr id="3" name="コンテンツ プレースホルダー 2">
            <a:extLst>
              <a:ext uri="{FF2B5EF4-FFF2-40B4-BE49-F238E27FC236}">
                <a16:creationId xmlns:a16="http://schemas.microsoft.com/office/drawing/2014/main" id="{5438DEC3-55F0-446C-85A6-82FAB7F64A81}"/>
              </a:ext>
            </a:extLst>
          </p:cNvPr>
          <p:cNvSpPr txBox="1">
            <a:spLocks/>
          </p:cNvSpPr>
          <p:nvPr/>
        </p:nvSpPr>
        <p:spPr>
          <a:xfrm>
            <a:off x="8529711" y="801858"/>
            <a:ext cx="3484097" cy="58787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2400" dirty="0">
                <a:latin typeface="UD デジタル 教科書体 N-R" panose="02020400000000000000" pitchFamily="17" charset="-128"/>
                <a:ea typeface="UD デジタル 教科書体 N-R" panose="02020400000000000000" pitchFamily="17" charset="-128"/>
              </a:rPr>
              <a:t>立方体の中でシミュレーションを行うことで魚群の様な挙動を再現することができます。</a:t>
            </a:r>
            <a:endParaRPr lang="en-US" altLang="ja-JP" sz="2400" dirty="0">
              <a:latin typeface="UD デジタル 教科書体 N-R" panose="02020400000000000000" pitchFamily="17" charset="-128"/>
              <a:ea typeface="UD デジタル 教科書体 N-R" panose="02020400000000000000" pitchFamily="17" charset="-128"/>
            </a:endParaRPr>
          </a:p>
          <a:p>
            <a:pPr marL="0" indent="0">
              <a:buFont typeface="Wingdings 3" charset="2"/>
              <a:buNone/>
            </a:pPr>
            <a:endParaRPr lang="en-US" altLang="ja-JP" sz="2400" dirty="0">
              <a:latin typeface="UD デジタル 教科書体 N-R" panose="02020400000000000000" pitchFamily="17" charset="-128"/>
              <a:ea typeface="UD デジタル 教科書体 N-R" panose="02020400000000000000" pitchFamily="17" charset="-128"/>
            </a:endParaRPr>
          </a:p>
          <a:p>
            <a:pPr marL="0" indent="0">
              <a:buFont typeface="Wingdings 3" charset="2"/>
              <a:buNone/>
            </a:pPr>
            <a:r>
              <a:rPr lang="ja-JP" altLang="en-US" sz="2400" dirty="0">
                <a:latin typeface="UD デジタル 教科書体 N-R" panose="02020400000000000000" pitchFamily="17" charset="-128"/>
                <a:ea typeface="UD デジタル 教科書体 N-R" panose="02020400000000000000" pitchFamily="17" charset="-128"/>
              </a:rPr>
              <a:t>前のスライドで紹介した加速度の前に係数を設けることで結束の強い群れやその逆を作ることが可能です。</a:t>
            </a:r>
            <a:endParaRPr lang="en-US" altLang="ja-JP" sz="2400" dirty="0">
              <a:latin typeface="UD デジタル 教科書体 N-R" panose="02020400000000000000" pitchFamily="17" charset="-128"/>
              <a:ea typeface="UD デジタル 教科書体 N-R" panose="02020400000000000000" pitchFamily="17" charset="-128"/>
            </a:endParaRPr>
          </a:p>
          <a:p>
            <a:pPr marL="0" indent="0">
              <a:buFont typeface="Wingdings 3" charset="2"/>
              <a:buNone/>
            </a:pPr>
            <a:endParaRPr lang="en-US" altLang="ja-JP" sz="2400" i="1"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5872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ids2">
            <a:hlinkClick r:id="" action="ppaction://media"/>
            <a:extLst>
              <a:ext uri="{FF2B5EF4-FFF2-40B4-BE49-F238E27FC236}">
                <a16:creationId xmlns:a16="http://schemas.microsoft.com/office/drawing/2014/main" id="{1830B501-F458-9230-86E9-CB0A245D70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812"/>
            <a:ext cx="8220112" cy="6165084"/>
          </a:xfrm>
        </p:spPr>
      </p:pic>
      <p:sp>
        <p:nvSpPr>
          <p:cNvPr id="5" name="コンテンツ プレースホルダー 2">
            <a:extLst>
              <a:ext uri="{FF2B5EF4-FFF2-40B4-BE49-F238E27FC236}">
                <a16:creationId xmlns:a16="http://schemas.microsoft.com/office/drawing/2014/main" id="{4DB6726E-9675-CEE7-01DE-70D3CEA7422C}"/>
              </a:ext>
            </a:extLst>
          </p:cNvPr>
          <p:cNvSpPr txBox="1">
            <a:spLocks/>
          </p:cNvSpPr>
          <p:nvPr/>
        </p:nvSpPr>
        <p:spPr>
          <a:xfrm>
            <a:off x="8426549" y="455178"/>
            <a:ext cx="3601328" cy="58787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2400" dirty="0">
                <a:latin typeface="UD デジタル 教科書体 N-R" panose="02020400000000000000" pitchFamily="17" charset="-128"/>
                <a:ea typeface="UD デジタル 教科書体 N-R" panose="02020400000000000000" pitchFamily="17" charset="-128"/>
              </a:rPr>
              <a:t>ある物体との間にベクトル場を形成させることで個体同士以外にも回避行動を取ることが出来るようになります。</a:t>
            </a:r>
            <a:endParaRPr lang="en-US" altLang="ja-JP" sz="2400" i="1" dirty="0">
              <a:latin typeface="UD デジタル 教科書体 N-R" panose="02020400000000000000" pitchFamily="17" charset="-128"/>
              <a:ea typeface="UD デジタル 教科書体 N-R" panose="02020400000000000000" pitchFamily="17" charset="-128"/>
            </a:endParaRPr>
          </a:p>
          <a:p>
            <a:pPr marL="0" indent="0">
              <a:buFont typeface="Wingdings 3" charset="2"/>
              <a:buNone/>
            </a:pPr>
            <a:r>
              <a:rPr lang="ja-JP" altLang="en-US" sz="2400" dirty="0">
                <a:latin typeface="UD デジタル 教科書体 N-R" panose="02020400000000000000" pitchFamily="17" charset="-128"/>
                <a:ea typeface="UD デジタル 教科書体 N-R" panose="02020400000000000000" pitchFamily="17" charset="-128"/>
              </a:rPr>
              <a:t>これをキャラクターに適用することで群れをわって入る様な光景を再現できます。</a:t>
            </a:r>
            <a:endParaRPr lang="en-US" altLang="ja-JP" sz="2400"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16880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ids3">
            <a:hlinkClick r:id="" action="ppaction://media"/>
            <a:extLst>
              <a:ext uri="{FF2B5EF4-FFF2-40B4-BE49-F238E27FC236}">
                <a16:creationId xmlns:a16="http://schemas.microsoft.com/office/drawing/2014/main" id="{2D8ACBAD-FBB6-BB6D-0CCD-ED2BD55651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96947"/>
            <a:ext cx="8220113" cy="6165085"/>
          </a:xfrm>
        </p:spPr>
      </p:pic>
      <p:sp>
        <p:nvSpPr>
          <p:cNvPr id="5" name="コンテンツ プレースホルダー 2">
            <a:extLst>
              <a:ext uri="{FF2B5EF4-FFF2-40B4-BE49-F238E27FC236}">
                <a16:creationId xmlns:a16="http://schemas.microsoft.com/office/drawing/2014/main" id="{D101BB9D-3151-C4E3-2771-8262D34F6EAD}"/>
              </a:ext>
            </a:extLst>
          </p:cNvPr>
          <p:cNvSpPr txBox="1">
            <a:spLocks/>
          </p:cNvSpPr>
          <p:nvPr/>
        </p:nvSpPr>
        <p:spPr>
          <a:xfrm>
            <a:off x="8426549" y="455178"/>
            <a:ext cx="3601328" cy="58787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sz="2400" dirty="0">
                <a:latin typeface="UD デジタル 教科書体 N-R" panose="02020400000000000000" pitchFamily="17" charset="-128"/>
                <a:ea typeface="UD デジタル 教科書体 N-R" panose="02020400000000000000" pitchFamily="17" charset="-128"/>
              </a:rPr>
              <a:t>また、特定のアニメーションの最中だけオブジェクトの間に発生するベクトル場を大きくすることで驚いて逃げるような挙動を自然に盛り込むことも可能です。</a:t>
            </a:r>
            <a:endParaRPr lang="en-US" altLang="ja-JP" sz="2400" dirty="0">
              <a:latin typeface="UD デジタル 教科書体 N-R" panose="02020400000000000000" pitchFamily="17" charset="-128"/>
              <a:ea typeface="UD デジタル 教科書体 N-R" panose="02020400000000000000" pitchFamily="17" charset="-128"/>
            </a:endParaRPr>
          </a:p>
        </p:txBody>
      </p:sp>
    </p:spTree>
    <p:extLst>
      <p:ext uri="{BB962C8B-B14F-4D97-AF65-F5344CB8AC3E}">
        <p14:creationId xmlns:p14="http://schemas.microsoft.com/office/powerpoint/2010/main" val="21008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77</TotalTime>
  <Words>309</Words>
  <Application>Microsoft Office PowerPoint</Application>
  <PresentationFormat>ワイド画面</PresentationFormat>
  <Paragraphs>25</Paragraphs>
  <Slides>6</Slides>
  <Notes>0</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UD デジタル 教科書体 NK-R</vt:lpstr>
      <vt:lpstr>UD デジタル 教科書体 N-R</vt:lpstr>
      <vt:lpstr>Arial</vt:lpstr>
      <vt:lpstr>Century Gothic</vt:lpstr>
      <vt:lpstr>Wingdings 3</vt:lpstr>
      <vt:lpstr>ウィスプ</vt:lpstr>
      <vt:lpstr>自主制作物</vt:lpstr>
      <vt:lpstr>Boidモデル</vt:lpstr>
      <vt:lpstr>Boidモデル</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Yuki Okuno</dc:creator>
  <cp:lastModifiedBy>Yuki Okuno</cp:lastModifiedBy>
  <cp:revision>24</cp:revision>
  <dcterms:created xsi:type="dcterms:W3CDTF">2022-07-19T11:02:17Z</dcterms:created>
  <dcterms:modified xsi:type="dcterms:W3CDTF">2022-08-13T13:44:06Z</dcterms:modified>
</cp:coreProperties>
</file>